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784" r:id="rId2"/>
    <p:sldMasterId id="2147483800" r:id="rId3"/>
  </p:sldMasterIdLst>
  <p:notesMasterIdLst>
    <p:notesMasterId r:id="rId24"/>
  </p:notesMasterIdLst>
  <p:sldIdLst>
    <p:sldId id="267" r:id="rId4"/>
    <p:sldId id="262" r:id="rId5"/>
    <p:sldId id="269" r:id="rId6"/>
    <p:sldId id="321" r:id="rId7"/>
    <p:sldId id="290" r:id="rId8"/>
    <p:sldId id="312" r:id="rId9"/>
    <p:sldId id="315" r:id="rId10"/>
    <p:sldId id="263" r:id="rId11"/>
    <p:sldId id="320" r:id="rId12"/>
    <p:sldId id="264" r:id="rId13"/>
    <p:sldId id="265" r:id="rId14"/>
    <p:sldId id="316" r:id="rId15"/>
    <p:sldId id="322" r:id="rId16"/>
    <p:sldId id="323" r:id="rId17"/>
    <p:sldId id="266" r:id="rId18"/>
    <p:sldId id="292" r:id="rId19"/>
    <p:sldId id="324" r:id="rId20"/>
    <p:sldId id="309" r:id="rId21"/>
    <p:sldId id="298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A30"/>
    <a:srgbClr val="FF8000"/>
    <a:srgbClr val="19AAF3"/>
    <a:srgbClr val="1F608F"/>
    <a:srgbClr val="2A1F57"/>
    <a:srgbClr val="312564"/>
    <a:srgbClr val="1B53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035" autoAdjust="0"/>
    <p:restoredTop sz="46072" autoAdjust="0"/>
  </p:normalViewPr>
  <p:slideViewPr>
    <p:cSldViewPr snapToGrid="0" snapToObjects="1">
      <p:cViewPr varScale="1">
        <p:scale>
          <a:sx n="52" d="100"/>
          <a:sy n="52" d="100"/>
        </p:scale>
        <p:origin x="2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6C7DF-8A32-9240-BC44-FC813E0A5295}" type="datetimeFigureOut">
              <a:rPr lang="en-US" smtClean="0"/>
              <a:t>8/6/21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892E9-D536-5D48-8643-D98AFC37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3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2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1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74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5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2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7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4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72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1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0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0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3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92E9-D536-5D48-8643-D98AFC374F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8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coe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CO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16000"/>
            <a:ext cx="8229600" cy="825500"/>
          </a:xfrm>
          <a:prstGeom prst="rect">
            <a:avLst/>
          </a:prstGeom>
        </p:spPr>
        <p:txBody>
          <a:bodyPr vert="horz"/>
          <a:lstStyle>
            <a:lvl1pPr algn="ctr">
              <a:defRPr sz="5000" b="1" i="0" baseline="0">
                <a:solidFill>
                  <a:srgbClr val="FFFFFF"/>
                </a:solidFill>
                <a:latin typeface="Gill Sans" panose="020B0502020104020203" pitchFamily="34" charset="-79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07793"/>
            <a:ext cx="8229600" cy="85460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aseline="0">
                <a:solidFill>
                  <a:schemeClr val="bg2"/>
                </a:solidFill>
                <a:latin typeface="Gill Sans" panose="020B0502020104020203" pitchFamily="34" charset="-79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Presenter Name &amp; Credentials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73480" y="2804875"/>
            <a:ext cx="679704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28850" y="3969512"/>
            <a:ext cx="4686300" cy="568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Gill Sans" panose="020B0502020104020203" pitchFamily="34" charset="-79"/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0400"/>
            <a:ext cx="8229600" cy="825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700" i="0" baseline="0">
                <a:solidFill>
                  <a:schemeClr val="bg1"/>
                </a:solidFill>
                <a:latin typeface="Gill Sans" panose="020B0502020104020203" pitchFamily="34" charset="-79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327900" y="5778500"/>
            <a:ext cx="1533525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r>
              <a:rPr lang="en-US" sz="1200" dirty="0"/>
              <a:t>Insert Program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4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COE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</p:cNvPr>
          <p:cNvSpPr txBox="1"/>
          <p:nvPr userDrawn="1"/>
        </p:nvSpPr>
        <p:spPr>
          <a:xfrm>
            <a:off x="7169728" y="6368365"/>
            <a:ext cx="19065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baseline="0" dirty="0">
                <a:solidFill>
                  <a:srgbClr val="424DA3"/>
                </a:solidFill>
                <a:latin typeface="Gill Sans" panose="020B0502020104020203" pitchFamily="34" charset="-79"/>
                <a:cs typeface="Helvetica Neue Light"/>
              </a:rPr>
              <a:t>www.smcoe.org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63788"/>
            <a:ext cx="8229600" cy="1893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aseline="0">
                <a:solidFill>
                  <a:schemeClr val="bg1"/>
                </a:solidFill>
                <a:latin typeface="Gill Sans" panose="020B0502020104020203" pitchFamily="34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CLOSING</a:t>
            </a:r>
          </a:p>
        </p:txBody>
      </p:sp>
    </p:spTree>
    <p:extLst>
      <p:ext uri="{BB962C8B-B14F-4D97-AF65-F5344CB8AC3E}">
        <p14:creationId xmlns:p14="http://schemas.microsoft.com/office/powerpoint/2010/main" val="207444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000"/>
            </a:lvl1pPr>
            <a:lvl2pPr marL="742950" indent="-285750">
              <a:buFont typeface="Arial" panose="020B0604020202020204" pitchFamily="34" charset="0"/>
              <a:buChar char="•"/>
              <a:defRPr sz="3000"/>
            </a:lvl2pPr>
            <a:lvl3pPr marL="1143000" indent="-228600">
              <a:buFont typeface="Arial" panose="020B0604020202020204" pitchFamily="34" charset="0"/>
              <a:buChar char="•"/>
              <a:defRPr sz="3000"/>
            </a:lvl3pPr>
            <a:lvl4pPr marL="1600200" indent="-228600">
              <a:buFont typeface="Arial" panose="020B0604020202020204" pitchFamily="34" charset="0"/>
              <a:buChar char="•"/>
              <a:defRPr sz="3000"/>
            </a:lvl4pPr>
            <a:lvl5pPr marL="2057400" indent="-228600"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3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898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13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okeWash_allcolors_horiz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26372"/>
          <a:stretch/>
        </p:blipFill>
        <p:spPr>
          <a:xfrm>
            <a:off x="0" y="0"/>
            <a:ext cx="9144000" cy="5681121"/>
          </a:xfrm>
          <a:prstGeom prst="rect">
            <a:avLst/>
          </a:prstGeom>
        </p:spPr>
      </p:pic>
      <p:pic>
        <p:nvPicPr>
          <p:cNvPr id="2" name="Picture 1" descr="SMCOE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6" y="5664104"/>
            <a:ext cx="1762705" cy="10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658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r_wash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50124" r="6707" b="44693"/>
          <a:stretch/>
        </p:blipFill>
        <p:spPr>
          <a:xfrm>
            <a:off x="0" y="6427895"/>
            <a:ext cx="9144000" cy="4301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23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96" r:id="rId2"/>
    <p:sldLayoutId id="2147483799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 baseline="0">
          <a:solidFill>
            <a:srgbClr val="424DA3"/>
          </a:solidFill>
          <a:latin typeface="Gill Sans" panose="020B0502020104020203" pitchFamily="34" charset="-79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rgbClr val="424DA3"/>
          </a:solidFill>
          <a:latin typeface="Gill Sans" panose="020B0502020104020203" pitchFamily="34" charset="-79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rgbClr val="424DA3"/>
          </a:solidFill>
          <a:latin typeface="Gill Sans" panose="020B0502020104020203" pitchFamily="34" charset="-79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rgbClr val="424DA3"/>
          </a:solidFill>
          <a:latin typeface="Gill Sans" panose="020B0502020104020203" pitchFamily="34" charset="-79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rgbClr val="424DA3"/>
          </a:solidFill>
          <a:latin typeface="Gill Sans" panose="020B0502020104020203" pitchFamily="34" charset="-79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rgbClr val="424DA3"/>
          </a:solidFill>
          <a:latin typeface="Gill Sans" panose="020B0502020104020203" pitchFamily="34" charset="-79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004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coe.org/for-schools/safe-and-supportive-schools/air-quality-resourc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OVID19_SchoolTeam@smcgov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ing.covid19.ca.gov/wp-content/uploads/sites/332/2021/07/School-Testing-Consideration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mcoe.org/assets/files/For%20Communities_FIL/COVID-19%20Resources_FIL/Testing%20Options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mcoe.zoom.us/meeting/register/tJ0rfu-qpzgpHNV4ag9P6qd3fi9NlSXNBKm7" TargetMode="External"/><Relationship Id="rId7" Type="http://schemas.openxmlformats.org/officeDocument/2006/relationships/hyperlink" Target="https://smcoe.zoom.us/meeting/register/tJcld-6rrz0qE9zYTSe2OTGVHD-psJaBn6Q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mcoe.zoom.us/meeting/register/tJcrfuqrqDMiH9yspl3WVRFXZaqB8kXez-ak" TargetMode="External"/><Relationship Id="rId5" Type="http://schemas.openxmlformats.org/officeDocument/2006/relationships/hyperlink" Target="https://smcoe.zoom.us/meeting/register/tJAqcemorDorGNCxw3xKs2eV5YnRPfbg2qk6" TargetMode="External"/><Relationship Id="rId4" Type="http://schemas.openxmlformats.org/officeDocument/2006/relationships/hyperlink" Target="https://smcoe.zoom.us/meeting/register/tJwtce6oqTMrGN3TM3HnfVYa_eLVwiyPV51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tZUrduCsqzsqE9BYF4PYFbBH3A-EX4pZtA4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coe.org/assets/files/For%20Communities_FIL/COVID-19%20Resources_FIL/Pandemic_Recovery_Framework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0"/>
            <a:ext cx="8229600" cy="1751914"/>
          </a:xfrm>
        </p:spPr>
        <p:txBody>
          <a:bodyPr/>
          <a:lstStyle/>
          <a:p>
            <a:r>
              <a:rPr lang="en-US" sz="3600" dirty="0"/>
              <a:t>Private and Charter Leaders</a:t>
            </a:r>
            <a:br>
              <a:rPr lang="en-US" sz="3600" dirty="0"/>
            </a:br>
            <a:r>
              <a:rPr lang="en-US" sz="3600" dirty="0"/>
              <a:t>Update and Office Hours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San Mateo County Response Team for Schools</a:t>
            </a:r>
          </a:p>
          <a:p>
            <a:r>
              <a:rPr lang="en-US" dirty="0"/>
              <a:t>SMCOE and San Mateo County Health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6,2021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77198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BBF1B-2B55-124A-ABFD-A2389F5D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672"/>
            <a:ext cx="8229600" cy="502776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/>
              <a:t>Required indoors by everyone &gt; 2 years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/>
              <a:t>Vaccination status doesn’t matter for now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/>
              <a:t>Medical exemptions apply, but must wear a non-restrictive alternative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/>
              <a:t>Schools must enforce requirement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/>
              <a:t>Schools should offer education alternative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/>
              <a:t>Masks required at school events off site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/>
              <a:t>Required on buses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/>
              <a:t>Recommended outdoors if not vaccinated/crowded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/>
              <a:t>Staff not vaccinated may request respirators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4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4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1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BBF1B-2B55-124A-ABFD-A2389F5D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672"/>
            <a:ext cx="8229600" cy="50277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Ventilation – stay on it, promote fresh air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Smoke days </a:t>
            </a:r>
            <a:r>
              <a:rPr lang="en-US" sz="2800" dirty="0"/>
              <a:t>– shut doors windows, filter and circulate inside air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Hand hygiene – teach and provide time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Case reporting and contact tracing – like last year </a:t>
            </a:r>
            <a:r>
              <a:rPr lang="en-US" sz="2800" dirty="0">
                <a:hlinkClick r:id="rId4"/>
              </a:rPr>
              <a:t>COVID19_SchoolTeam@smcgov.org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Stay home when sick – new mantra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Advise all to get tested, symptoms improve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See PRF for more details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4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9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BBF1B-2B55-124A-ABFD-A2389F5D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672"/>
            <a:ext cx="8229600" cy="5027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Review </a:t>
            </a:r>
            <a:r>
              <a:rPr lang="en-US" sz="2800" dirty="0">
                <a:hlinkClick r:id="rId3"/>
              </a:rPr>
              <a:t>CDPH planning tool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Recommendations not requirements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Determine goals:</a:t>
            </a:r>
          </a:p>
          <a:p>
            <a:pPr marL="804863" indent="-341313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Keeping Track of COVID-19 </a:t>
            </a:r>
          </a:p>
          <a:p>
            <a:pPr marL="804863" indent="-341313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Preventing Outbreaks </a:t>
            </a:r>
          </a:p>
          <a:p>
            <a:pPr marL="804863" indent="-341313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Managing Outbreaks </a:t>
            </a:r>
          </a:p>
          <a:p>
            <a:pPr marL="804863" indent="-341313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Keeping Kids in School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Different options: PRC, Antigen, free State options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Want more? See </a:t>
            </a:r>
            <a:r>
              <a:rPr lang="en-US" sz="2800" dirty="0">
                <a:hlinkClick r:id="rId4"/>
              </a:rPr>
              <a:t>summary</a:t>
            </a:r>
            <a:r>
              <a:rPr lang="en-US" sz="2800" dirty="0"/>
              <a:t>, attend testing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3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Response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BBF1B-2B55-124A-ABFD-A2389F5D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084634" cy="48828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Fully vaccinated people should get tested if symptomatic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CDC now recommends that fully vaccinated people be tested 3-5 days after exposure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People who have tested positive within the past 3 months do not need to get tested following an exposure if they are asymptomatic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Be sure to read and follow the PRF</a:t>
            </a:r>
          </a:p>
        </p:txBody>
      </p:sp>
    </p:spTree>
    <p:extLst>
      <p:ext uri="{BB962C8B-B14F-4D97-AF65-F5344CB8AC3E}">
        <p14:creationId xmlns:p14="http://schemas.microsoft.com/office/powerpoint/2010/main" val="160456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Quarantine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BBF1B-2B55-124A-ABFD-A2389F5D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19" y="1261521"/>
            <a:ext cx="8051181" cy="50277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600" dirty="0"/>
              <a:t>When all were masked in an indoor or outdoor school setting or school bus, unvaccinated student close contacts may attend school for in-person instruction if they:</a:t>
            </a:r>
          </a:p>
          <a:p>
            <a:pPr marL="628650"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Are asymptomatic</a:t>
            </a:r>
          </a:p>
          <a:p>
            <a:pPr marL="628650"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Continue to appropriately mask, as required</a:t>
            </a:r>
          </a:p>
          <a:p>
            <a:pPr marL="628650"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Undergo at least twice weekly testing, and</a:t>
            </a:r>
          </a:p>
          <a:p>
            <a:pPr marL="628650"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Continue to quarantine for all extracurricular activities at school and in the community setting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en-US" sz="2600" dirty="0"/>
          </a:p>
          <a:p>
            <a:pPr marL="860425" indent="-860425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600" dirty="0"/>
              <a:t>Note: Being able to conduct antigen testing at school would be helpful in this case</a:t>
            </a:r>
          </a:p>
        </p:txBody>
      </p:sp>
    </p:spTree>
    <p:extLst>
      <p:ext uri="{BB962C8B-B14F-4D97-AF65-F5344CB8AC3E}">
        <p14:creationId xmlns:p14="http://schemas.microsoft.com/office/powerpoint/2010/main" val="234767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 Focus this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BBF1B-2B55-124A-ABFD-A2389F5D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672"/>
            <a:ext cx="8229600" cy="5027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 err="1"/>
              <a:t>Cohorting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Physical distancing – except while eating (maximize)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Limiting gatherings – not required, but keep in mind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No need to limit food service approaches to single use items and packaged meals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Screening at the door, taking temperatures, apps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Excluding visitors – but have a plan for allowing them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Disinfection – only when case within last 24 hours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4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6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290B-B9F5-6C4E-93C5-088C8621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4696"/>
            <a:ext cx="8229600" cy="1143000"/>
          </a:xfrm>
        </p:spPr>
        <p:txBody>
          <a:bodyPr/>
          <a:lstStyle/>
          <a:p>
            <a:r>
              <a:rPr lang="en-US" dirty="0"/>
              <a:t>COVID Safety Plans</a:t>
            </a:r>
            <a:br>
              <a:rPr lang="en-US" dirty="0"/>
            </a:br>
            <a:r>
              <a:rPr lang="en-US" dirty="0"/>
              <a:t>Update and Post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D1C1B-4AA2-7D42-9442-5D1590E53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3710416"/>
          </a:xfrm>
        </p:spPr>
        <p:txBody>
          <a:bodyPr>
            <a:normAutofit/>
          </a:bodyPr>
          <a:lstStyle/>
          <a:p>
            <a:pPr marL="342900" lvl="1" indent="-342900" fontAlgn="base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Cal/OSHA COVID Prevention Prog (CPP)</a:t>
            </a:r>
          </a:p>
          <a:p>
            <a:pPr marL="342900" lvl="1" indent="-342900" fontAlgn="base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School</a:t>
            </a:r>
            <a:r>
              <a:rPr lang="en-US" dirty="0"/>
              <a:t>/District Safe Return to School Plan</a:t>
            </a:r>
          </a:p>
          <a:p>
            <a:pPr marL="755650" lvl="2" indent="-219075" fontAlgn="base"/>
            <a:r>
              <a:rPr lang="en-US" sz="2800" dirty="0"/>
              <a:t>Alert SMCOE Response Team w/ link</a:t>
            </a:r>
          </a:p>
          <a:p>
            <a:pPr marL="755650" lvl="2" indent="-219075" fontAlgn="base"/>
            <a:r>
              <a:rPr lang="en-US" sz="2800" dirty="0"/>
              <a:t>SMCOE will link and post all San Mateo County Safe Return Plans</a:t>
            </a:r>
          </a:p>
          <a:p>
            <a:pPr lvl="2" fontAlgn="base">
              <a:buFont typeface="Wingdings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96E29-8ACF-0E48-9EC9-BAC0AEA02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" b="7057"/>
          <a:stretch/>
        </p:blipFill>
        <p:spPr>
          <a:xfrm>
            <a:off x="3177823" y="4351840"/>
            <a:ext cx="2788354" cy="18914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115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Training for Schools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BBF1B-2B55-124A-ABFD-A2389F5D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672"/>
            <a:ext cx="8229600" cy="5027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Thursday,  August 12</a:t>
            </a:r>
            <a:r>
              <a:rPr lang="en-US" sz="2800" baseline="30000" dirty="0"/>
              <a:t>th</a:t>
            </a:r>
            <a:r>
              <a:rPr lang="en-US" sz="2800" dirty="0"/>
              <a:t>, 9 a.m. – </a:t>
            </a:r>
            <a:r>
              <a:rPr lang="en-US" sz="2800" dirty="0">
                <a:hlinkClick r:id="rId3"/>
              </a:rPr>
              <a:t>PRF Office Hours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Friday,  August 13</a:t>
            </a:r>
            <a:r>
              <a:rPr lang="en-US" sz="2800" baseline="30000" dirty="0"/>
              <a:t>th</a:t>
            </a:r>
            <a:r>
              <a:rPr lang="en-US" sz="2800" dirty="0"/>
              <a:t>, 10 a.m. – </a:t>
            </a:r>
            <a:r>
              <a:rPr lang="en-US" sz="2800" dirty="0">
                <a:hlinkClick r:id="rId4"/>
              </a:rPr>
              <a:t>COVID Testing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Friday,  August 13th, 2 p.m. – </a:t>
            </a:r>
            <a:r>
              <a:rPr lang="en-US" sz="2800" dirty="0">
                <a:hlinkClick r:id="rId5"/>
              </a:rPr>
              <a:t>PRF Office Hours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Monday,  August 16</a:t>
            </a:r>
            <a:r>
              <a:rPr lang="en-US" sz="2800" baseline="30000" dirty="0"/>
              <a:t>th</a:t>
            </a:r>
            <a:r>
              <a:rPr lang="en-US" sz="2800" dirty="0"/>
              <a:t>, 9:30 a.m. – </a:t>
            </a:r>
            <a:r>
              <a:rPr lang="en-US" sz="2800" dirty="0">
                <a:hlinkClick r:id="rId6"/>
              </a:rPr>
              <a:t>COVID Testing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Tuesday,  August 17</a:t>
            </a:r>
            <a:r>
              <a:rPr lang="en-US" sz="2800" baseline="30000" dirty="0"/>
              <a:t>th</a:t>
            </a:r>
            <a:r>
              <a:rPr lang="en-US" sz="2800" dirty="0"/>
              <a:t>, 1:00 p.m. – </a:t>
            </a:r>
            <a:r>
              <a:rPr lang="en-US" sz="2800" dirty="0">
                <a:hlinkClick r:id="rId7"/>
              </a:rPr>
              <a:t>PRF/Testing OH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4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57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F55A-CDB9-8E4E-BE95-CD69ACC7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995"/>
            <a:ext cx="8229600" cy="1458097"/>
          </a:xfrm>
        </p:spPr>
        <p:txBody>
          <a:bodyPr/>
          <a:lstStyle/>
          <a:p>
            <a:r>
              <a:rPr lang="en-US" dirty="0"/>
              <a:t>Status of Instruction - </a:t>
            </a:r>
            <a:br>
              <a:rPr lang="en-US" dirty="0"/>
            </a:br>
            <a:r>
              <a:rPr lang="en-US" dirty="0"/>
              <a:t>All Schools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B4ACE-B7CF-9B47-8783-45541457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10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Beginning January 25, all schools must report:</a:t>
            </a:r>
          </a:p>
          <a:p>
            <a:pPr marL="414338" indent="0">
              <a:buNone/>
            </a:pPr>
            <a:r>
              <a:rPr lang="en-US" sz="2800" dirty="0"/>
              <a:t>•In-person instruction is provided full-time</a:t>
            </a:r>
          </a:p>
          <a:p>
            <a:pPr marL="414338" indent="0">
              <a:buNone/>
            </a:pPr>
            <a:r>
              <a:rPr lang="en-US" sz="2800" dirty="0"/>
              <a:t>•In-person instruction is provided only part-time </a:t>
            </a:r>
          </a:p>
          <a:p>
            <a:pPr marL="414338" indent="0">
              <a:buNone/>
            </a:pPr>
            <a:r>
              <a:rPr lang="en-US" sz="2800" dirty="0"/>
              <a:t>•In-person instruction and services provided pursuant to the CDPH </a:t>
            </a:r>
            <a:r>
              <a:rPr lang="en-US" sz="2800" dirty="0" err="1"/>
              <a:t>Cohorting</a:t>
            </a:r>
            <a:r>
              <a:rPr lang="en-US" sz="2800" dirty="0"/>
              <a:t> Guidance</a:t>
            </a:r>
          </a:p>
          <a:p>
            <a:pPr marL="414338" indent="0">
              <a:buNone/>
            </a:pPr>
            <a:r>
              <a:rPr lang="en-US" sz="2800" dirty="0"/>
              <a:t>•Distance learning only</a:t>
            </a:r>
          </a:p>
          <a:p>
            <a:pPr marL="23813" indent="0">
              <a:buNone/>
            </a:pPr>
            <a:r>
              <a:rPr lang="en-US" sz="2800" dirty="0"/>
              <a:t>Report every two weeks</a:t>
            </a:r>
          </a:p>
          <a:p>
            <a:pPr marL="23813" indent="0">
              <a:buNone/>
            </a:pPr>
            <a:r>
              <a:rPr lang="en-US" sz="2800" dirty="0"/>
              <a:t>Posted on State dashboard</a:t>
            </a:r>
          </a:p>
          <a:p>
            <a:pPr marL="23813" indent="0">
              <a:buNone/>
            </a:pPr>
            <a:r>
              <a:rPr lang="en-US" sz="2800" dirty="0"/>
              <a:t>Sent note yesterday – see next slide</a:t>
            </a:r>
          </a:p>
        </p:txBody>
      </p:sp>
    </p:spTree>
    <p:extLst>
      <p:ext uri="{BB962C8B-B14F-4D97-AF65-F5344CB8AC3E}">
        <p14:creationId xmlns:p14="http://schemas.microsoft.com/office/powerpoint/2010/main" val="3898552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06B4-3B68-8E4C-BA79-6EA0F395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on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7272-D23C-E54A-8D7A-4260816A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via a web form</a:t>
            </a:r>
          </a:p>
          <a:p>
            <a:r>
              <a:rPr lang="en-US" dirty="0"/>
              <a:t>Register first: 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arcg.is</a:t>
            </a:r>
            <a:r>
              <a:rPr lang="en-US" dirty="0"/>
              <a:t>/1Smz1z0</a:t>
            </a:r>
          </a:p>
          <a:p>
            <a:pPr lvl="1"/>
            <a:r>
              <a:rPr lang="en-US" dirty="0"/>
              <a:t>Access code (key): E#9!yD4ZHmjr2pg</a:t>
            </a:r>
          </a:p>
          <a:p>
            <a:pPr lvl="1"/>
            <a:endParaRPr lang="en-US" dirty="0"/>
          </a:p>
          <a:p>
            <a:pPr marL="341313" lvl="1" indent="-341313"/>
            <a:r>
              <a:rPr lang="en-US" dirty="0"/>
              <a:t>State webinar today at 1 p.m.</a:t>
            </a:r>
          </a:p>
          <a:p>
            <a:pPr marL="341313" lvl="1" indent="-341313"/>
            <a:r>
              <a:rPr lang="en-US" dirty="0">
                <a:hlinkClick r:id="rId3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1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 for Today’s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County Response Team Introductions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COVID-19 Conditions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Proactive Planning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Pandemic Recovery Framework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SMCOE  Trainings and Support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21342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8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6" y="160337"/>
            <a:ext cx="8565704" cy="1143000"/>
          </a:xfrm>
        </p:spPr>
        <p:txBody>
          <a:bodyPr/>
          <a:lstStyle/>
          <a:p>
            <a:pPr algn="ctr"/>
            <a:r>
              <a:rPr lang="en-US" dirty="0"/>
              <a:t>21-22</a:t>
            </a:r>
            <a:br>
              <a:rPr lang="en-US" dirty="0"/>
            </a:br>
            <a:r>
              <a:rPr lang="en-US" dirty="0"/>
              <a:t>Schools C-19 Response Team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320384-54DE-1B4D-9825-9729AFED7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4859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Bonnie Holland- Communicable Disease, Clinical Supervisor, San Mateo County Health</a:t>
            </a:r>
          </a:p>
          <a:p>
            <a:r>
              <a:rPr lang="en-US" dirty="0"/>
              <a:t>Candace Hill, Public Health Nurse – CD School Liaison, CD, SMC Health</a:t>
            </a:r>
          </a:p>
          <a:p>
            <a:r>
              <a:rPr lang="en-US" dirty="0"/>
              <a:t>Jill </a:t>
            </a:r>
            <a:r>
              <a:rPr lang="en-US" dirty="0" err="1"/>
              <a:t>Vandroff</a:t>
            </a:r>
            <a:r>
              <a:rPr lang="en-US" dirty="0"/>
              <a:t>, SMCOE Coordinator, Health and Wellness </a:t>
            </a:r>
          </a:p>
          <a:p>
            <a:r>
              <a:rPr lang="en-US" dirty="0"/>
              <a:t>Patricia Love, SMCOE Executive Director, Strategy and Communications</a:t>
            </a:r>
          </a:p>
          <a:p>
            <a:r>
              <a:rPr lang="en-US" dirty="0"/>
              <a:t>Nancy Magee, County Superintendent </a:t>
            </a:r>
          </a:p>
        </p:txBody>
      </p:sp>
    </p:spTree>
    <p:extLst>
      <p:ext uri="{BB962C8B-B14F-4D97-AF65-F5344CB8AC3E}">
        <p14:creationId xmlns:p14="http://schemas.microsoft.com/office/powerpoint/2010/main" val="379525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AE4E-615C-5D49-9EF0-3180E762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4751-948B-DE4A-A150-BC67E0296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1FDD2-8E34-794F-BFBF-8C7CDAC13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3764" y="638112"/>
            <a:ext cx="2907792" cy="2180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B4E1F-472E-BE40-9F52-5469A25CC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86250" y="3792473"/>
            <a:ext cx="2907792" cy="218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2E105-5E32-9E48-8744-787EDF9F6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389241" y="638112"/>
            <a:ext cx="2907793" cy="218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68E9F-8A59-7A42-AC87-C7A7F11FD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888360" y="884680"/>
            <a:ext cx="2907793" cy="218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416981-7C2D-0649-828F-6D7A89B5D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369690" y="3728468"/>
            <a:ext cx="2907796" cy="218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F7A76-7E8A-6642-8727-98F14DF09C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624366" y="3938664"/>
            <a:ext cx="2669728" cy="200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18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290B-B9F5-6C4E-93C5-088C8621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995"/>
            <a:ext cx="8229600" cy="1309816"/>
          </a:xfrm>
        </p:spPr>
        <p:txBody>
          <a:bodyPr/>
          <a:lstStyle/>
          <a:p>
            <a:pPr algn="ctr"/>
            <a:r>
              <a:rPr lang="en-US" dirty="0"/>
              <a:t>Current COVID-19 Conditions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1CD48C-F2E1-2643-AE31-DEF87CA7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48281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90% Vaccinated for Population 12 + years</a:t>
            </a:r>
          </a:p>
          <a:p>
            <a:r>
              <a:rPr lang="en-US" dirty="0"/>
              <a:t>68% of 12-17 year-olds are vaccinated</a:t>
            </a:r>
          </a:p>
          <a:p>
            <a:r>
              <a:rPr lang="en-US" dirty="0"/>
              <a:t>US Case Rate: 134/100K population</a:t>
            </a:r>
          </a:p>
          <a:p>
            <a:r>
              <a:rPr lang="en-US" dirty="0"/>
              <a:t>SMC Case Rate: 12.9/100K population</a:t>
            </a:r>
          </a:p>
          <a:p>
            <a:r>
              <a:rPr lang="en-US" dirty="0"/>
              <a:t>Alameda-Contra Costa-SF  = 2X rate of SMC</a:t>
            </a:r>
          </a:p>
          <a:p>
            <a:r>
              <a:rPr lang="en-US" dirty="0"/>
              <a:t>Spread is largely among unvaccinated</a:t>
            </a:r>
          </a:p>
          <a:p>
            <a:r>
              <a:rPr lang="en-US" dirty="0"/>
              <a:t>Case rate is 6X for unvaccinated over vaccinated</a:t>
            </a:r>
          </a:p>
          <a:p>
            <a:r>
              <a:rPr lang="en-US" dirty="0"/>
              <a:t>Death rate remains 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290B-B9F5-6C4E-93C5-088C8621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995"/>
            <a:ext cx="8229600" cy="1309816"/>
          </a:xfrm>
        </p:spPr>
        <p:txBody>
          <a:bodyPr/>
          <a:lstStyle/>
          <a:p>
            <a:r>
              <a:rPr lang="en-US" dirty="0"/>
              <a:t>Proactive Planning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1CD48C-F2E1-2643-AE31-DEF87CA7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40180"/>
            <a:ext cx="8229600" cy="39742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EE7A30"/>
                </a:solidFill>
              </a:rPr>
              <a:t>Delta </a:t>
            </a:r>
            <a:r>
              <a:rPr lang="en-US" dirty="0"/>
              <a:t>Variant is </a:t>
            </a:r>
            <a:r>
              <a:rPr lang="en-US" dirty="0">
                <a:solidFill>
                  <a:srgbClr val="EE7A30"/>
                </a:solidFill>
              </a:rPr>
              <a:t>active</a:t>
            </a:r>
            <a:r>
              <a:rPr lang="en-US" dirty="0"/>
              <a:t>: there </a:t>
            </a:r>
            <a:r>
              <a:rPr lang="en-US" dirty="0">
                <a:solidFill>
                  <a:srgbClr val="EE7A30"/>
                </a:solidFill>
              </a:rPr>
              <a:t>will be </a:t>
            </a:r>
            <a:r>
              <a:rPr lang="en-US" dirty="0"/>
              <a:t>positive </a:t>
            </a:r>
            <a:r>
              <a:rPr lang="en-US" dirty="0">
                <a:solidFill>
                  <a:srgbClr val="EE7A30"/>
                </a:solidFill>
              </a:rPr>
              <a:t>cases</a:t>
            </a:r>
            <a:r>
              <a:rPr lang="en-US" dirty="0"/>
              <a:t> among school population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Pandemic Recovery Framework 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>
                <a:solidFill>
                  <a:srgbClr val="00B050"/>
                </a:solidFill>
              </a:rPr>
              <a:t>PRF</a:t>
            </a:r>
            <a:r>
              <a:rPr lang="en-US" dirty="0"/>
              <a:t>) is </a:t>
            </a:r>
            <a:r>
              <a:rPr lang="en-US" dirty="0">
                <a:solidFill>
                  <a:srgbClr val="00B050"/>
                </a:solidFill>
              </a:rPr>
              <a:t>North Star </a:t>
            </a:r>
          </a:p>
          <a:p>
            <a:pPr marL="0" indent="0">
              <a:buNone/>
            </a:pPr>
            <a:r>
              <a:rPr lang="en-US" dirty="0"/>
              <a:t>	Strong Protocols for Schools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Protocols are geared for </a:t>
            </a:r>
            <a:r>
              <a:rPr lang="en-US" dirty="0">
                <a:solidFill>
                  <a:srgbClr val="00B050"/>
                </a:solidFill>
              </a:rPr>
              <a:t>In-Person Learning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Vaccination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Testing</a:t>
            </a:r>
            <a:r>
              <a:rPr lang="en-US" dirty="0"/>
              <a:t> are Key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33412-D1C3-994A-B585-1FFED772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24" y="2441448"/>
            <a:ext cx="1972614" cy="13098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520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Schools - </a:t>
            </a:r>
            <a:r>
              <a:rPr lang="en-US" dirty="0">
                <a:hlinkClick r:id="rId3"/>
              </a:rPr>
              <a:t>PRF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297E07-4B9B-BF4D-A695-027A4F4E0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0365" y="1502697"/>
            <a:ext cx="3332850" cy="4185721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3849C-2F3F-AB44-84B1-9A381DDC07DB}"/>
              </a:ext>
            </a:extLst>
          </p:cNvPr>
          <p:cNvSpPr txBox="1"/>
          <p:nvPr/>
        </p:nvSpPr>
        <p:spPr>
          <a:xfrm>
            <a:off x="3848986" y="1502697"/>
            <a:ext cx="4763386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  <a:spcAft>
                <a:spcPts val="600"/>
              </a:spcAft>
            </a:pPr>
            <a:r>
              <a:rPr lang="en-US" sz="2600" dirty="0">
                <a:solidFill>
                  <a:srgbClr val="424DA3"/>
                </a:solidFill>
                <a:latin typeface="Gill Sans" panose="020B0502020104020203" pitchFamily="34" charset="-79"/>
              </a:rPr>
              <a:t>Reflects the guidance of:</a:t>
            </a:r>
          </a:p>
          <a:p>
            <a:pPr marL="352425" indent="-231775" defTabSz="9144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24DA3"/>
                </a:solidFill>
                <a:latin typeface="Gill Sans" panose="020B0502020104020203" pitchFamily="34" charset="-79"/>
              </a:rPr>
              <a:t>San Mateo County Health</a:t>
            </a:r>
          </a:p>
          <a:p>
            <a:pPr marL="352425" indent="-231775" defTabSz="9144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24DA3"/>
                </a:solidFill>
                <a:latin typeface="Gill Sans" panose="020B0502020104020203" pitchFamily="34" charset="-79"/>
              </a:rPr>
              <a:t>California Department of Public Health (CDPH)</a:t>
            </a:r>
          </a:p>
          <a:p>
            <a:pPr marL="352425" indent="-231775" defTabSz="9144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24DA3"/>
                </a:solidFill>
                <a:latin typeface="Gill Sans" panose="020B0502020104020203" pitchFamily="34" charset="-79"/>
              </a:rPr>
              <a:t>Centers for Disease Control and Prevention (CDC)</a:t>
            </a:r>
          </a:p>
          <a:p>
            <a:pPr marL="352425" indent="-231775" defTabSz="9144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24DA3"/>
                </a:solidFill>
                <a:latin typeface="Gill Sans" panose="020B0502020104020203" pitchFamily="34" charset="-79"/>
              </a:rPr>
              <a:t>Cal/OSHA</a:t>
            </a:r>
          </a:p>
          <a:p>
            <a:pPr defTabSz="914400">
              <a:spcBef>
                <a:spcPct val="20000"/>
              </a:spcBef>
              <a:spcAft>
                <a:spcPts val="600"/>
              </a:spcAft>
            </a:pPr>
            <a:r>
              <a:rPr lang="en-US" sz="2600" dirty="0">
                <a:solidFill>
                  <a:srgbClr val="424DA3"/>
                </a:solidFill>
                <a:latin typeface="Gill Sans" panose="020B0502020104020203" pitchFamily="34" charset="-79"/>
              </a:rPr>
              <a:t>Most restrictive guidance prevails</a:t>
            </a:r>
          </a:p>
          <a:p>
            <a:pPr defTabSz="914400">
              <a:spcBef>
                <a:spcPct val="20000"/>
              </a:spcBef>
              <a:spcAft>
                <a:spcPts val="600"/>
              </a:spcAft>
            </a:pPr>
            <a:endParaRPr lang="en-US" sz="2600" dirty="0">
              <a:solidFill>
                <a:srgbClr val="424DA3"/>
              </a:solidFill>
              <a:latin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733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BBF1B-2B55-124A-ABFD-A2389F5D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Vaccination: Key strategy</a:t>
            </a:r>
          </a:p>
          <a:p>
            <a:pPr marL="573088" indent="-341313"/>
            <a:r>
              <a:rPr lang="en-US" sz="2800" dirty="0"/>
              <a:t>Promote it</a:t>
            </a:r>
          </a:p>
          <a:p>
            <a:pPr marL="573088" indent="-341313"/>
            <a:r>
              <a:rPr lang="en-US" sz="2800" dirty="0"/>
              <a:t>SMC Health and CDPH resources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Vaccination verification:  Allowed</a:t>
            </a:r>
          </a:p>
          <a:p>
            <a:pPr marL="573088" indent="-341313"/>
            <a:r>
              <a:rPr lang="en-US" sz="2800" dirty="0"/>
              <a:t>Follow FERPA process</a:t>
            </a:r>
          </a:p>
          <a:p>
            <a:pPr marL="573088" indent="-341313"/>
            <a:r>
              <a:rPr lang="en-US" sz="2800" dirty="0"/>
              <a:t>Non provided = not vaccinated</a:t>
            </a:r>
          </a:p>
        </p:txBody>
      </p:sp>
    </p:spTree>
    <p:extLst>
      <p:ext uri="{BB962C8B-B14F-4D97-AF65-F5344CB8AC3E}">
        <p14:creationId xmlns:p14="http://schemas.microsoft.com/office/powerpoint/2010/main" val="82581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D992-22F0-A844-9E3B-F42320CD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i="1" dirty="0">
                <a:solidFill>
                  <a:srgbClr val="EE7A30"/>
                </a:solidFill>
              </a:rPr>
              <a:t>Mandating</a:t>
            </a:r>
            <a:r>
              <a:rPr lang="en-US" dirty="0"/>
              <a:t> Vaccinations</a:t>
            </a:r>
            <a:br>
              <a:rPr lang="en-US" dirty="0"/>
            </a:br>
            <a:r>
              <a:rPr lang="en-US" dirty="0"/>
              <a:t>Messaging Matters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5593B-A56F-844C-B9B3-5E2F559D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WHAT YOU CAN DO:</a:t>
            </a:r>
          </a:p>
          <a:p>
            <a:pPr algn="ctr">
              <a:buFont typeface="Wingdings" pitchFamily="2" charset="2"/>
              <a:buChar char="§"/>
            </a:pPr>
            <a:r>
              <a:rPr lang="en-US" dirty="0"/>
              <a:t>Follow guidance in PRF:</a:t>
            </a:r>
          </a:p>
          <a:p>
            <a:pPr algn="ctr">
              <a:buFont typeface="Wingdings" pitchFamily="2" charset="2"/>
              <a:buChar char="§"/>
            </a:pPr>
            <a:r>
              <a:rPr lang="en-US" dirty="0"/>
              <a:t>Encourage vaccination</a:t>
            </a:r>
          </a:p>
          <a:p>
            <a:pPr algn="ctr">
              <a:buFont typeface="Wingdings" pitchFamily="2" charset="2"/>
              <a:buChar char="§"/>
            </a:pPr>
            <a:r>
              <a:rPr lang="en-US" dirty="0"/>
              <a:t>Collect proof of vaccination status</a:t>
            </a:r>
          </a:p>
          <a:p>
            <a:pPr algn="ctr">
              <a:buFont typeface="Wingdings" pitchFamily="2" charset="2"/>
              <a:buChar char="§"/>
            </a:pPr>
            <a:r>
              <a:rPr lang="en-US" dirty="0"/>
              <a:t>Require non vaccinated to participate in COVID testing </a:t>
            </a:r>
          </a:p>
          <a:p>
            <a:pPr algn="ctr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7E9FF-0C99-4F4E-889E-0F532D83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240" y="4442448"/>
            <a:ext cx="2439531" cy="16307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517737"/>
      </p:ext>
    </p:extLst>
  </p:cSld>
  <p:clrMapOvr>
    <a:masterClrMapping/>
  </p:clrMapOvr>
</p:sld>
</file>

<file path=ppt/theme/theme1.xml><?xml version="1.0" encoding="utf-8"?>
<a:theme xmlns:a="http://schemas.openxmlformats.org/drawingml/2006/main" name="SMCOE_template 2017">
  <a:themeElements>
    <a:clrScheme name="SMCOE color theme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383C8C"/>
      </a:accent1>
      <a:accent2>
        <a:srgbClr val="41A2DB"/>
      </a:accent2>
      <a:accent3>
        <a:srgbClr val="468240"/>
      </a:accent3>
      <a:accent4>
        <a:srgbClr val="B5394D"/>
      </a:accent4>
      <a:accent5>
        <a:srgbClr val="874191"/>
      </a:accent5>
      <a:accent6>
        <a:srgbClr val="DA6633"/>
      </a:accent6>
      <a:hlink>
        <a:srgbClr val="0000FF"/>
      </a:hlink>
      <a:folHlink>
        <a:srgbClr val="00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MCOE Slide Layout">
  <a:themeElements>
    <a:clrScheme name="SMCOE Colors">
      <a:dk1>
        <a:srgbClr val="2C327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COE Slide Layout Cus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891</Words>
  <Application>Microsoft Macintosh PowerPoint</Application>
  <PresentationFormat>On-screen Show (4:3)</PresentationFormat>
  <Paragraphs>172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</vt:lpstr>
      <vt:lpstr>Wingdings</vt:lpstr>
      <vt:lpstr>SMCOE_template 2017</vt:lpstr>
      <vt:lpstr>SMCOE Slide Layout</vt:lpstr>
      <vt:lpstr>SMCOE Slide Layout Custom</vt:lpstr>
      <vt:lpstr>Private and Charter Leaders Update and Office Hours </vt:lpstr>
      <vt:lpstr>Agenda for Today’s Call</vt:lpstr>
      <vt:lpstr>21-22 Schools C-19 Response Team </vt:lpstr>
      <vt:lpstr>PowerPoint Presentation</vt:lpstr>
      <vt:lpstr>Current COVID-19 Conditions</vt:lpstr>
      <vt:lpstr>Proactive Planning</vt:lpstr>
      <vt:lpstr>Guidance for Schools - PRF</vt:lpstr>
      <vt:lpstr>Vaccination</vt:lpstr>
      <vt:lpstr>Mandating Vaccinations Messaging Matters </vt:lpstr>
      <vt:lpstr>Masks</vt:lpstr>
      <vt:lpstr>Other Layers</vt:lpstr>
      <vt:lpstr>Testing</vt:lpstr>
      <vt:lpstr>Note on Response Testing</vt:lpstr>
      <vt:lpstr>Modified Quarantine</vt:lpstr>
      <vt:lpstr>Not the Focus this Year</vt:lpstr>
      <vt:lpstr>COVID Safety Plans Update and Post </vt:lpstr>
      <vt:lpstr>Upcoming Training for Schools</vt:lpstr>
      <vt:lpstr>Status of Instruction -  All Schools Report</vt:lpstr>
      <vt:lpstr>Reporting on Instruction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Blohm</dc:creator>
  <cp:lastModifiedBy>Patricia Love</cp:lastModifiedBy>
  <cp:revision>40</cp:revision>
  <dcterms:created xsi:type="dcterms:W3CDTF">2017-05-31T15:09:39Z</dcterms:created>
  <dcterms:modified xsi:type="dcterms:W3CDTF">2021-08-06T20:59:29Z</dcterms:modified>
</cp:coreProperties>
</file>